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40"/>
  </p:notesMasterIdLst>
  <p:sldIdLst>
    <p:sldId id="256" r:id="rId5"/>
    <p:sldId id="257" r:id="rId6"/>
    <p:sldId id="260" r:id="rId7"/>
    <p:sldId id="261" r:id="rId8"/>
    <p:sldId id="323" r:id="rId9"/>
    <p:sldId id="324" r:id="rId10"/>
    <p:sldId id="325" r:id="rId11"/>
    <p:sldId id="259" r:id="rId12"/>
    <p:sldId id="262" r:id="rId13"/>
    <p:sldId id="304" r:id="rId14"/>
    <p:sldId id="305" r:id="rId15"/>
    <p:sldId id="306" r:id="rId16"/>
    <p:sldId id="263" r:id="rId17"/>
    <p:sldId id="268" r:id="rId18"/>
    <p:sldId id="276" r:id="rId19"/>
    <p:sldId id="269" r:id="rId20"/>
    <p:sldId id="326" r:id="rId21"/>
    <p:sldId id="327" r:id="rId22"/>
    <p:sldId id="330" r:id="rId23"/>
    <p:sldId id="271" r:id="rId24"/>
    <p:sldId id="279" r:id="rId25"/>
    <p:sldId id="280" r:id="rId26"/>
    <p:sldId id="284" r:id="rId27"/>
    <p:sldId id="328" r:id="rId28"/>
    <p:sldId id="329" r:id="rId29"/>
    <p:sldId id="287" r:id="rId30"/>
    <p:sldId id="288" r:id="rId31"/>
    <p:sldId id="298" r:id="rId32"/>
    <p:sldId id="281" r:id="rId33"/>
    <p:sldId id="282" r:id="rId34"/>
    <p:sldId id="275" r:id="rId35"/>
    <p:sldId id="307" r:id="rId36"/>
    <p:sldId id="331" r:id="rId37"/>
    <p:sldId id="332" r:id="rId38"/>
    <p:sldId id="308" r:id="rId3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iller, Kim" initials="SK" lastIdx="1" clrIdx="0">
    <p:extLst>
      <p:ext uri="{19B8F6BF-5375-455C-9EA6-DF929625EA0E}">
        <p15:presenceInfo xmlns:p15="http://schemas.microsoft.com/office/powerpoint/2012/main" userId="S-1-5-21-1327461181-832794585-619646970-28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3979" autoAdjust="0"/>
  </p:normalViewPr>
  <p:slideViewPr>
    <p:cSldViewPr snapToGrid="0">
      <p:cViewPr varScale="1">
        <p:scale>
          <a:sx n="73" d="100"/>
          <a:sy n="73" d="100"/>
        </p:scale>
        <p:origin x="1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30T09:58:02.730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EE351-68B4-4C03-AED5-804CB93C977B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EA773D-ACCA-4E12-BC22-9E18CFEBB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71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07/16/96</a:t>
            </a:r>
            <a:endParaRPr lang="en-US" sz="1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##</a:t>
            </a:r>
            <a:endParaRPr lang="en-US" sz="1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5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1912752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electronicinfo.ca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ervicescanada.gc.ca/" TargetMode="External"/><Relationship Id="rId3" Type="http://schemas.openxmlformats.org/officeDocument/2006/relationships/hyperlink" Target="http://www.canlearn.ca/" TargetMode="External"/><Relationship Id="rId7" Type="http://schemas.openxmlformats.org/officeDocument/2006/relationships/hyperlink" Target="http://www.ontrasfer.ca/" TargetMode="External"/><Relationship Id="rId2" Type="http://schemas.openxmlformats.org/officeDocument/2006/relationships/hyperlink" Target="http://www.studentaward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undyourfuture.ca/" TargetMode="External"/><Relationship Id="rId5" Type="http://schemas.openxmlformats.org/officeDocument/2006/relationships/hyperlink" Target="http://www.osca.ca/" TargetMode="External"/><Relationship Id="rId4" Type="http://schemas.openxmlformats.org/officeDocument/2006/relationships/hyperlink" Target="http://www.scholarshipscanada.ca/" TargetMode="External"/><Relationship Id="rId9" Type="http://schemas.openxmlformats.org/officeDocument/2006/relationships/hyperlink" Target="http://www.ontariouniversitiesinfo.ca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lectronicinfo.ca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ouac.on.ca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dirty="0" smtClean="0"/>
              <a:t>University/College/ scholarship Presentation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48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Graduating class of 2021!</a:t>
            </a:r>
            <a:endParaRPr lang="en-US" dirty="0"/>
          </a:p>
        </p:txBody>
      </p:sp>
      <p:pic>
        <p:nvPicPr>
          <p:cNvPr id="4" name="Content Placeholder 3" descr="&lt;strong&gt;Oh&lt;/strong&gt;, &lt;strong&gt;the Places&lt;/strong&gt; &lt;strong&gt;You'll&lt;/strong&gt; &lt;strong&gt;Go&lt;/strong&gt;! - Wikipedi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2193925"/>
            <a:ext cx="5105399" cy="4024313"/>
          </a:xfrm>
        </p:spPr>
      </p:pic>
    </p:spTree>
    <p:extLst>
      <p:ext uri="{BB962C8B-B14F-4D97-AF65-F5344CB8AC3E}">
        <p14:creationId xmlns:p14="http://schemas.microsoft.com/office/powerpoint/2010/main" val="385616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Final Year….. No Regrets!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BEEBDD-B373-4029-93F8-E40579FC6FE0}" type="datetime1">
              <a:rPr lang="en-US" smtClean="0"/>
              <a:pPr>
                <a:defRPr/>
              </a:pPr>
              <a:t>10/26/2020</a:t>
            </a:fld>
            <a:endParaRPr lang="en-US"/>
          </a:p>
        </p:txBody>
      </p:sp>
      <p:pic>
        <p:nvPicPr>
          <p:cNvPr id="35841" name="Picture 1" descr="C:\Users\kim.spiller\AppData\Local\Microsoft\Windows\Temporary Internet Files\Content.IE5\0Z4QB2SS\%EB%B6%84%EC%A3%BC%ED%95%A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12901"/>
            <a:ext cx="2079625" cy="1876425"/>
          </a:xfrm>
          <a:prstGeom prst="rect">
            <a:avLst/>
          </a:prstGeom>
          <a:noFill/>
        </p:spPr>
      </p:pic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7701" y="5014912"/>
            <a:ext cx="3124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 descr="C:\Users\kim.spiller\AppData\Local\Microsoft\Windows\Temporary Internet Files\Content.IE5\0Z4QB2SS\question-mark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35818" y="2832100"/>
            <a:ext cx="2327564" cy="21336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098800" y="2057401"/>
            <a:ext cx="3810000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Are you stressed?</a:t>
            </a:r>
          </a:p>
          <a:p>
            <a:endParaRPr lang="en-US" b="1" dirty="0"/>
          </a:p>
          <a:p>
            <a:r>
              <a:rPr lang="en-US" b="1" dirty="0"/>
              <a:t>Not sure what to apply for?</a:t>
            </a:r>
          </a:p>
          <a:p>
            <a:endParaRPr lang="en-US" b="1" dirty="0"/>
          </a:p>
          <a:p>
            <a:r>
              <a:rPr lang="en-US" b="1" dirty="0"/>
              <a:t>Busy with studying, </a:t>
            </a:r>
            <a:r>
              <a:rPr lang="en-US" b="1" dirty="0" smtClean="0"/>
              <a:t>virtual school visits, and work </a:t>
            </a:r>
            <a:r>
              <a:rPr lang="en-US" b="1" dirty="0" err="1" smtClean="0"/>
              <a:t>etc</a:t>
            </a:r>
            <a:r>
              <a:rPr lang="en-US" b="1" dirty="0" smtClean="0"/>
              <a:t> </a:t>
            </a:r>
            <a:r>
              <a:rPr lang="en-US" b="1" dirty="0" err="1" smtClean="0"/>
              <a:t>etc</a:t>
            </a:r>
            <a:r>
              <a:rPr lang="en-US" b="1" dirty="0" smtClean="0"/>
              <a:t>??</a:t>
            </a: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47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 </a:t>
            </a:r>
            <a:r>
              <a:rPr lang="en-CA" sz="6600" dirty="0" smtClean="0"/>
              <a:t>Some Thoughts</a:t>
            </a:r>
            <a:r>
              <a:rPr lang="en-CA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Keep Organized!! </a:t>
            </a:r>
          </a:p>
          <a:p>
            <a:r>
              <a:rPr lang="en-CA" dirty="0" smtClean="0">
                <a:solidFill>
                  <a:srgbClr val="FF0000"/>
                </a:solidFill>
              </a:rPr>
              <a:t>RESEARCH</a:t>
            </a:r>
            <a:r>
              <a:rPr lang="en-CA" dirty="0" smtClean="0"/>
              <a:t> and plan visits!</a:t>
            </a:r>
          </a:p>
          <a:p>
            <a:r>
              <a:rPr lang="en-CA" dirty="0" smtClean="0"/>
              <a:t>Work hard – you could be </a:t>
            </a:r>
            <a:r>
              <a:rPr lang="en-CA" dirty="0" smtClean="0">
                <a:solidFill>
                  <a:schemeClr val="accent5"/>
                </a:solidFill>
              </a:rPr>
              <a:t>1% away </a:t>
            </a:r>
            <a:r>
              <a:rPr lang="en-CA" dirty="0" smtClean="0"/>
              <a:t>from a scholarship or spot that you didn’t get. We don’t change marks after the fact! Earn them now.</a:t>
            </a:r>
          </a:p>
          <a:p>
            <a:r>
              <a:rPr lang="en-CA" dirty="0" smtClean="0"/>
              <a:t>Develop strong relationships with teachers and Guidance</a:t>
            </a:r>
          </a:p>
          <a:p>
            <a:r>
              <a:rPr lang="en-CA" dirty="0" smtClean="0"/>
              <a:t>If you need a </a:t>
            </a:r>
            <a:r>
              <a:rPr lang="en-CA" u="sng" dirty="0" smtClean="0">
                <a:solidFill>
                  <a:srgbClr val="FF0000"/>
                </a:solidFill>
              </a:rPr>
              <a:t>teacher reference letter</a:t>
            </a:r>
            <a:r>
              <a:rPr lang="en-CA" dirty="0" smtClean="0"/>
              <a:t>, give teachers lots of time to complete it!</a:t>
            </a:r>
          </a:p>
          <a:p>
            <a:r>
              <a:rPr lang="en-CA" dirty="0" smtClean="0"/>
              <a:t>Don’t leave things until the last minute </a:t>
            </a:r>
            <a:r>
              <a:rPr lang="en-CA" dirty="0" err="1" smtClean="0"/>
              <a:t>ie</a:t>
            </a:r>
            <a:r>
              <a:rPr lang="en-CA" dirty="0" smtClean="0"/>
              <a:t>. community hours, supplemental applications etc. etc.</a:t>
            </a:r>
          </a:p>
          <a:p>
            <a:endParaRPr lang="en-US" dirty="0"/>
          </a:p>
        </p:txBody>
      </p:sp>
      <p:pic>
        <p:nvPicPr>
          <p:cNvPr id="33794" name="Picture 2" descr="C:\Users\kim.spiller\AppData\Local\Microsoft\Windows\Temporary Internet Files\Content.IE5\0Z4QB2SS\binder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4015" y="5600700"/>
            <a:ext cx="1019830" cy="990085"/>
          </a:xfrm>
          <a:prstGeom prst="rect">
            <a:avLst/>
          </a:prstGeom>
          <a:noFill/>
        </p:spPr>
      </p:pic>
      <p:pic>
        <p:nvPicPr>
          <p:cNvPr id="33795" name="Picture 3" descr="C:\Users\kim.spiller\AppData\Local\Microsoft\Windows\Temporary Internet Files\Content.IE5\BHPUH5J0\UXS8lST6M_0GiBnGKA10Rj8XNG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40725" y="5714743"/>
            <a:ext cx="1158875" cy="762000"/>
          </a:xfrm>
          <a:prstGeom prst="rect">
            <a:avLst/>
          </a:prstGeom>
          <a:noFill/>
        </p:spPr>
      </p:pic>
      <p:pic>
        <p:nvPicPr>
          <p:cNvPr id="33796" name="Picture 4" descr="C:\Users\kim.spiller\AppData\Local\Microsoft\Windows\Temporary Internet Files\Content.IE5\BHPUH5J0\time_management_101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4100" y="525781"/>
            <a:ext cx="1371601" cy="1066800"/>
          </a:xfrm>
          <a:prstGeom prst="rect">
            <a:avLst/>
          </a:prstGeom>
          <a:noFill/>
        </p:spPr>
      </p:pic>
      <p:pic>
        <p:nvPicPr>
          <p:cNvPr id="33797" name="Picture 5" descr="C:\Users\kim.spiller\AppData\Local\Microsoft\Windows\Temporary Internet Files\Content.IE5\BHPUH5J0\objetivos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62901" y="1974603"/>
            <a:ext cx="2006600" cy="83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576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</a:t>
            </a:r>
            <a:r>
              <a:rPr lang="en-US" dirty="0" smtClean="0">
                <a:solidFill>
                  <a:srgbClr val="FF0000"/>
                </a:solidFill>
              </a:rPr>
              <a:t>grade 12 </a:t>
            </a:r>
            <a:r>
              <a:rPr lang="en-US" dirty="0" smtClean="0"/>
              <a:t>Guidance google classroom!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Hopefully you have joined by now! </a:t>
            </a:r>
            <a:r>
              <a:rPr lang="en-US" b="1" u="sng" dirty="0">
                <a:solidFill>
                  <a:srgbClr val="FFFF00"/>
                </a:solidFill>
              </a:rPr>
              <a:t>Class </a:t>
            </a:r>
            <a:r>
              <a:rPr lang="en-US" b="1" u="sng" dirty="0" smtClean="0">
                <a:solidFill>
                  <a:srgbClr val="FFFF00"/>
                </a:solidFill>
              </a:rPr>
              <a:t>code   </a:t>
            </a:r>
            <a:r>
              <a:rPr lang="en-US" b="1" u="sng" dirty="0" err="1" smtClean="0">
                <a:solidFill>
                  <a:srgbClr val="FFFF00"/>
                </a:solidFill>
              </a:rPr>
              <a:t>jzkcwls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will be posting LOTS of information here: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Community Involvement opportunities and updates!!! As of now you need your 40 hours!!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Application information, </a:t>
            </a:r>
          </a:p>
          <a:p>
            <a:pPr lvl="1"/>
            <a:r>
              <a:rPr lang="en-US" b="1" dirty="0">
                <a:solidFill>
                  <a:srgbClr val="FFFF00"/>
                </a:solidFill>
              </a:rPr>
              <a:t>Important Dates and reminders</a:t>
            </a:r>
            <a:r>
              <a:rPr lang="en-US" b="1" dirty="0" smtClean="0">
                <a:solidFill>
                  <a:srgbClr val="FFFF00"/>
                </a:solidFill>
              </a:rPr>
              <a:t>,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Virtual Tours and sessions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all power points.</a:t>
            </a:r>
          </a:p>
          <a:p>
            <a:endParaRPr lang="en-US" dirty="0"/>
          </a:p>
          <a:p>
            <a:r>
              <a:rPr lang="en-US" dirty="0" smtClean="0"/>
              <a:t>Check regularly for information!!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82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connect with Guidance this year!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663440"/>
          </a:xfrm>
        </p:spPr>
        <p:txBody>
          <a:bodyPr/>
          <a:lstStyle/>
          <a:p>
            <a:r>
              <a:rPr lang="en-US" b="1" dirty="0" smtClean="0"/>
              <a:t>To drop/change courses – </a:t>
            </a:r>
            <a:r>
              <a:rPr lang="en-US" b="1" dirty="0" smtClean="0">
                <a:solidFill>
                  <a:srgbClr val="FFFF00"/>
                </a:solidFill>
              </a:rPr>
              <a:t>Google forms</a:t>
            </a:r>
            <a:r>
              <a:rPr lang="en-US" b="1" dirty="0" smtClean="0"/>
              <a:t> on Google Classroom</a:t>
            </a:r>
          </a:p>
          <a:p>
            <a:endParaRPr lang="en-US" dirty="0"/>
          </a:p>
          <a:p>
            <a:r>
              <a:rPr lang="en-US" b="1" dirty="0" smtClean="0"/>
              <a:t>To do/ask anything else:</a:t>
            </a:r>
          </a:p>
          <a:p>
            <a:endParaRPr lang="en-US" dirty="0"/>
          </a:p>
          <a:p>
            <a:r>
              <a:rPr lang="en-US" dirty="0" smtClean="0"/>
              <a:t>Make an appointment on </a:t>
            </a:r>
            <a:r>
              <a:rPr lang="en-US" b="1" dirty="0" smtClean="0">
                <a:solidFill>
                  <a:srgbClr val="FFFF00"/>
                </a:solidFill>
              </a:rPr>
              <a:t>teach assist  on APPOINTMENT MANAGER </a:t>
            </a:r>
            <a:r>
              <a:rPr lang="en-US" dirty="0" smtClean="0"/>
              <a:t>for:</a:t>
            </a:r>
          </a:p>
          <a:p>
            <a:r>
              <a:rPr lang="en-US" dirty="0" smtClean="0"/>
              <a:t>A google meet</a:t>
            </a:r>
          </a:p>
          <a:p>
            <a:r>
              <a:rPr lang="en-US" dirty="0" smtClean="0"/>
              <a:t>An email or phone conversation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737" y="5288491"/>
            <a:ext cx="770572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9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year…..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Ontario University and College in person Fairs are cancelled.</a:t>
            </a:r>
          </a:p>
          <a:p>
            <a:endParaRPr lang="en-US" dirty="0"/>
          </a:p>
          <a:p>
            <a:r>
              <a:rPr lang="en-US" dirty="0" smtClean="0"/>
              <a:t>All tours and sessions are virtual until further notice!</a:t>
            </a:r>
          </a:p>
          <a:p>
            <a:endParaRPr lang="en-US" dirty="0"/>
          </a:p>
          <a:p>
            <a:r>
              <a:rPr lang="en-US" dirty="0" smtClean="0"/>
              <a:t>Check the schedule posted on the Guidance Google classroom.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7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File:&lt;strong&gt;Money&lt;/strong&gt; Cash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2193925"/>
            <a:ext cx="8128000" cy="3775075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44600" y="764373"/>
            <a:ext cx="10261600" cy="1293028"/>
          </a:xfrm>
        </p:spPr>
        <p:txBody>
          <a:bodyPr/>
          <a:lstStyle/>
          <a:p>
            <a:pPr algn="ctr"/>
            <a:r>
              <a:rPr lang="en-US" dirty="0" smtClean="0"/>
              <a:t>How much will this cost and where do I get the money???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17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3200"/>
            <a:ext cx="10820400" cy="141393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Approximate Cost of </a:t>
            </a:r>
            <a:r>
              <a:rPr lang="en-US" b="1" dirty="0" smtClean="0">
                <a:solidFill>
                  <a:schemeClr val="accent1"/>
                </a:solidFill>
              </a:rPr>
              <a:t>University and college!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10820400" cy="5410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University</a:t>
            </a:r>
            <a:r>
              <a:rPr lang="en-US" b="1" dirty="0" smtClean="0">
                <a:solidFill>
                  <a:srgbClr val="FFFF00"/>
                </a:solidFill>
              </a:rPr>
              <a:t>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Living </a:t>
            </a:r>
            <a:r>
              <a:rPr lang="en-US" b="1" dirty="0">
                <a:solidFill>
                  <a:srgbClr val="FFFF00"/>
                </a:solidFill>
              </a:rPr>
              <a:t>at </a:t>
            </a:r>
            <a:r>
              <a:rPr lang="en-US" b="1" dirty="0" smtClean="0">
                <a:solidFill>
                  <a:srgbClr val="FFFF00"/>
                </a:solidFill>
              </a:rPr>
              <a:t>home:</a:t>
            </a:r>
            <a:endParaRPr lang="en-US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dirty="0" smtClean="0"/>
              <a:t>Tuition - $7000 - $9000 per year    =  </a:t>
            </a:r>
            <a:r>
              <a:rPr lang="en-US" b="1" dirty="0" smtClean="0">
                <a:solidFill>
                  <a:schemeClr val="accent1"/>
                </a:solidFill>
              </a:rPr>
              <a:t>$32 000 </a:t>
            </a:r>
            <a:r>
              <a:rPr lang="en-US" b="1" dirty="0" smtClean="0">
                <a:solidFill>
                  <a:srgbClr val="FFFF00"/>
                </a:solidFill>
              </a:rPr>
              <a:t>for 4 years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Living away:</a:t>
            </a:r>
          </a:p>
          <a:p>
            <a:pPr marL="0" indent="0">
              <a:buNone/>
            </a:pPr>
            <a:r>
              <a:rPr lang="en-US" dirty="0" smtClean="0"/>
              <a:t>Tuition - $7000 - $9000 per year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Residence + Food  =$13 000   = $20 000 per year or </a:t>
            </a:r>
            <a:r>
              <a:rPr lang="en-US" b="1" dirty="0" smtClean="0">
                <a:solidFill>
                  <a:schemeClr val="accent1"/>
                </a:solidFill>
              </a:rPr>
              <a:t>$80 000 </a:t>
            </a:r>
            <a:r>
              <a:rPr lang="en-US" b="1" dirty="0" smtClean="0">
                <a:solidFill>
                  <a:srgbClr val="FFFF00"/>
                </a:solidFill>
              </a:rPr>
              <a:t>for 4 years</a:t>
            </a:r>
          </a:p>
          <a:p>
            <a:pPr marL="0" indent="0"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College: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Living at home: </a:t>
            </a:r>
          </a:p>
          <a:p>
            <a:pPr marL="0" indent="0">
              <a:buNone/>
            </a:pPr>
            <a:r>
              <a:rPr lang="en-US" dirty="0" smtClean="0"/>
              <a:t>Tuition - $2400 per year x 3 years = </a:t>
            </a:r>
            <a:r>
              <a:rPr lang="en-US" b="1" dirty="0" smtClean="0">
                <a:solidFill>
                  <a:srgbClr val="FF0000"/>
                </a:solidFill>
              </a:rPr>
              <a:t>$7200 </a:t>
            </a:r>
            <a:r>
              <a:rPr lang="en-US" b="1" dirty="0" smtClean="0">
                <a:solidFill>
                  <a:srgbClr val="FFFF00"/>
                </a:solidFill>
              </a:rPr>
              <a:t>for 3 years</a:t>
            </a:r>
            <a:br>
              <a:rPr lang="en-US" b="1" dirty="0" smtClean="0">
                <a:solidFill>
                  <a:srgbClr val="FFFF00"/>
                </a:solidFill>
              </a:rPr>
            </a:br>
            <a:endParaRPr lang="en-US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Living away: </a:t>
            </a:r>
          </a:p>
          <a:p>
            <a:pPr marL="0" indent="0">
              <a:buNone/>
            </a:pPr>
            <a:r>
              <a:rPr lang="en-US" dirty="0" smtClean="0"/>
              <a:t>Tuition - $7200 + residence for 3 years = $12,000 = about </a:t>
            </a:r>
            <a:r>
              <a:rPr lang="en-US" b="1" dirty="0" smtClean="0">
                <a:solidFill>
                  <a:srgbClr val="FF0000"/>
                </a:solidFill>
              </a:rPr>
              <a:t>$20,000 </a:t>
            </a:r>
            <a:r>
              <a:rPr lang="en-US" b="1" dirty="0" smtClean="0">
                <a:solidFill>
                  <a:srgbClr val="FFFF00"/>
                </a:solidFill>
              </a:rPr>
              <a:t>for 3 years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15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436" y="764373"/>
            <a:ext cx="10474037" cy="545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OSAP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There is no rush on applying for OSAP</a:t>
            </a:r>
          </a:p>
          <a:p>
            <a:r>
              <a:rPr lang="en-US" sz="3200" dirty="0" smtClean="0"/>
              <a:t>Usually applied for in </a:t>
            </a:r>
            <a:r>
              <a:rPr lang="en-US" sz="3200" b="1" u="sng" dirty="0" smtClean="0"/>
              <a:t>April – June </a:t>
            </a:r>
            <a:r>
              <a:rPr lang="en-US" sz="3200" dirty="0" smtClean="0"/>
              <a:t>as you have to tell them the </a:t>
            </a:r>
            <a:r>
              <a:rPr lang="en-US" sz="3200" dirty="0" smtClean="0">
                <a:solidFill>
                  <a:srgbClr val="FFFF00"/>
                </a:solidFill>
              </a:rPr>
              <a:t>school you have been accepted to.</a:t>
            </a:r>
          </a:p>
          <a:p>
            <a:r>
              <a:rPr lang="en-US" sz="3200" dirty="0" smtClean="0"/>
              <a:t>You can apply later as well, but the funds may not be available when the tuition is due.</a:t>
            </a:r>
          </a:p>
          <a:p>
            <a:r>
              <a:rPr lang="en-US" sz="3200" dirty="0" smtClean="0"/>
              <a:t>There is an OSAP Aid Estimator you can do now to see how much you may be eligible for!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3352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Scholarships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Automatic Scholarships </a:t>
            </a:r>
            <a:r>
              <a:rPr lang="en-US" sz="2800" dirty="0" smtClean="0"/>
              <a:t>– Apply to a school with a good average and you could be offered a scholarship with your offer of Admission</a:t>
            </a:r>
          </a:p>
          <a:p>
            <a:endParaRPr lang="en-US" sz="2800" dirty="0"/>
          </a:p>
          <a:p>
            <a:r>
              <a:rPr lang="en-US" sz="2800" dirty="0" smtClean="0"/>
              <a:t>Most Scholarships you have to apply to and research!!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868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Do Your Scholarship Research NOW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b="1" u="sng" dirty="0" smtClean="0">
                <a:solidFill>
                  <a:srgbClr val="FFFF00"/>
                </a:solidFill>
              </a:rPr>
              <a:t>University</a:t>
            </a:r>
            <a:r>
              <a:rPr lang="en-US" dirty="0" smtClean="0"/>
              <a:t> bound students research </a:t>
            </a:r>
            <a:r>
              <a:rPr lang="en-US" dirty="0" smtClean="0">
                <a:hlinkClick r:id="rId2"/>
              </a:rPr>
              <a:t>www.ontariouniversitiesinfo.ca</a:t>
            </a:r>
            <a:r>
              <a:rPr lang="en-US" dirty="0" smtClean="0"/>
              <a:t> and go to the finance tab.  </a:t>
            </a:r>
          </a:p>
          <a:p>
            <a:endParaRPr lang="en-US" dirty="0"/>
          </a:p>
        </p:txBody>
      </p:sp>
      <p:sp>
        <p:nvSpPr>
          <p:cNvPr id="5" name="Left Arrow 4"/>
          <p:cNvSpPr/>
          <p:nvPr/>
        </p:nvSpPr>
        <p:spPr>
          <a:xfrm>
            <a:off x="8758273" y="3031301"/>
            <a:ext cx="3217330" cy="1295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39" y="3298700"/>
            <a:ext cx="8286634" cy="313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7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Pick up the list of websites in Guidance</a:t>
            </a:r>
          </a:p>
          <a:p>
            <a:r>
              <a:rPr lang="en-CA" dirty="0" smtClean="0"/>
              <a:t>Check the </a:t>
            </a:r>
            <a:r>
              <a:rPr lang="en-CA" b="1" dirty="0" smtClean="0"/>
              <a:t>Scholarship Bulletin Board </a:t>
            </a:r>
            <a:r>
              <a:rPr lang="en-CA" dirty="0" smtClean="0"/>
              <a:t>near  Guidance</a:t>
            </a:r>
          </a:p>
          <a:p>
            <a:r>
              <a:rPr lang="en-CA" dirty="0" smtClean="0"/>
              <a:t>Research, research, research</a:t>
            </a:r>
          </a:p>
          <a:p>
            <a:r>
              <a:rPr lang="en-CA" dirty="0" smtClean="0"/>
              <a:t>Create a </a:t>
            </a:r>
            <a:r>
              <a:rPr lang="en-CA" b="1" dirty="0" smtClean="0"/>
              <a:t>personal profile </a:t>
            </a:r>
            <a:r>
              <a:rPr lang="en-CA" dirty="0" smtClean="0"/>
              <a:t>at </a:t>
            </a:r>
            <a:r>
              <a:rPr lang="en-CA" b="1" dirty="0" smtClean="0">
                <a:hlinkClick r:id="rId2"/>
              </a:rPr>
              <a:t>www.studentawards.com</a:t>
            </a:r>
            <a:r>
              <a:rPr lang="en-CA" b="1" dirty="0" smtClean="0"/>
              <a:t> or </a:t>
            </a:r>
            <a:r>
              <a:rPr lang="en-CA" b="1" u="sng" dirty="0" smtClean="0">
                <a:solidFill>
                  <a:schemeClr val="accent1"/>
                </a:solidFill>
              </a:rPr>
              <a:t>scholartree.ca</a:t>
            </a:r>
            <a:r>
              <a:rPr lang="en-CA" b="1" dirty="0" smtClean="0"/>
              <a:t> – </a:t>
            </a:r>
            <a:r>
              <a:rPr lang="en-CA" sz="2400" dirty="0"/>
              <a:t>you will receive </a:t>
            </a:r>
            <a:r>
              <a:rPr lang="en-CA" sz="2400" dirty="0" smtClean="0"/>
              <a:t>e-mails</a:t>
            </a:r>
            <a:endParaRPr lang="en-CA" sz="2400" dirty="0"/>
          </a:p>
          <a:p>
            <a:r>
              <a:rPr lang="en-CA" dirty="0" smtClean="0"/>
              <a:t>Check other websites:</a:t>
            </a:r>
          </a:p>
          <a:p>
            <a:pPr lvl="1"/>
            <a:r>
              <a:rPr lang="en-CA" dirty="0" smtClean="0">
                <a:hlinkClick r:id="rId3"/>
              </a:rPr>
              <a:t>www.canlearn.ca</a:t>
            </a:r>
            <a:endParaRPr lang="en-CA" dirty="0" smtClean="0"/>
          </a:p>
          <a:p>
            <a:pPr lvl="1"/>
            <a:r>
              <a:rPr lang="en-CA" dirty="0" smtClean="0">
                <a:hlinkClick r:id="rId4"/>
              </a:rPr>
              <a:t>www.scholarshipscanada.ca</a:t>
            </a:r>
            <a:endParaRPr lang="en-CA" dirty="0" smtClean="0"/>
          </a:p>
          <a:p>
            <a:pPr lvl="1"/>
            <a:r>
              <a:rPr lang="en-CA" dirty="0" smtClean="0">
                <a:hlinkClick r:id="rId5"/>
              </a:rPr>
              <a:t>www.osca.ca</a:t>
            </a:r>
            <a:endParaRPr lang="en-CA" dirty="0" smtClean="0"/>
          </a:p>
          <a:p>
            <a:pPr lvl="1"/>
            <a:r>
              <a:rPr lang="en-CA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yconic.ca</a:t>
            </a:r>
            <a:r>
              <a:rPr lang="en-CA" dirty="0" smtClean="0"/>
              <a:t> </a:t>
            </a:r>
          </a:p>
          <a:p>
            <a:pPr lvl="1"/>
            <a:r>
              <a:rPr lang="en-CA" dirty="0" smtClean="0">
                <a:hlinkClick r:id="rId6"/>
              </a:rPr>
              <a:t>www.fundyourfuture.ca</a:t>
            </a:r>
            <a:endParaRPr lang="en-CA" dirty="0" smtClean="0"/>
          </a:p>
          <a:p>
            <a:pPr lvl="1"/>
            <a:r>
              <a:rPr lang="en-CA" dirty="0" smtClean="0">
                <a:hlinkClick r:id="rId7"/>
              </a:rPr>
              <a:t>www.ontrasfer.ca</a:t>
            </a:r>
            <a:endParaRPr lang="en-CA" dirty="0" smtClean="0"/>
          </a:p>
          <a:p>
            <a:pPr lvl="1"/>
            <a:r>
              <a:rPr lang="en-CA" dirty="0" smtClean="0">
                <a:hlinkClick r:id="rId8"/>
              </a:rPr>
              <a:t>www.servicescanada.gc.ca</a:t>
            </a:r>
            <a:endParaRPr lang="en-CA" dirty="0" smtClean="0"/>
          </a:p>
          <a:p>
            <a:pPr lvl="1"/>
            <a:r>
              <a:rPr lang="en-CA" dirty="0" smtClean="0">
                <a:hlinkClick r:id="rId9"/>
              </a:rPr>
              <a:t>www.ontariouniversitiesinfo.ca</a:t>
            </a:r>
            <a:r>
              <a:rPr lang="en-CA" dirty="0" smtClean="0"/>
              <a:t> (university)</a:t>
            </a:r>
          </a:p>
          <a:p>
            <a:pPr lvl="1">
              <a:buNone/>
            </a:pPr>
            <a:endParaRPr lang="en-CA" dirty="0"/>
          </a:p>
          <a:p>
            <a:pPr lvl="1">
              <a:buNone/>
            </a:pPr>
            <a:endParaRPr lang="en-CA" dirty="0" smtClean="0"/>
          </a:p>
          <a:p>
            <a:pPr lvl="1">
              <a:buNone/>
            </a:pPr>
            <a:endParaRPr lang="en-CA" dirty="0"/>
          </a:p>
          <a:p>
            <a:pPr lvl="1">
              <a:buNone/>
            </a:pPr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CA" dirty="0" smtClean="0"/>
              <a:t>Where to Look for Scholarships $$$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74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-751562"/>
            <a:ext cx="8610600" cy="6551113"/>
          </a:xfrm>
        </p:spPr>
        <p:txBody>
          <a:bodyPr>
            <a:noAutofit/>
          </a:bodyPr>
          <a:lstStyle/>
          <a:p>
            <a:r>
              <a:rPr lang="en-US" sz="7200" dirty="0" smtClean="0"/>
              <a:t>University timelines and admission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4622104"/>
            <a:ext cx="6934200" cy="159658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24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University info Review: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4000" dirty="0"/>
              <a:t>Universities </a:t>
            </a:r>
            <a:r>
              <a:rPr lang="en-US" sz="4000" dirty="0">
                <a:solidFill>
                  <a:srgbClr val="FF0000"/>
                </a:solidFill>
              </a:rPr>
              <a:t>require 6 grade 12 U and/or M </a:t>
            </a:r>
            <a:r>
              <a:rPr lang="en-US" sz="4000" dirty="0"/>
              <a:t>level  courses for admission.(check your specific program to see how many M courses are allowed.) </a:t>
            </a:r>
            <a:endParaRPr lang="en-US" sz="4000" dirty="0" smtClean="0"/>
          </a:p>
          <a:p>
            <a:pPr>
              <a:lnSpc>
                <a:spcPct val="80000"/>
              </a:lnSpc>
            </a:pPr>
            <a:endParaRPr lang="en-US" sz="4000" dirty="0" smtClean="0"/>
          </a:p>
          <a:p>
            <a:pPr>
              <a:lnSpc>
                <a:spcPct val="80000"/>
              </a:lnSpc>
            </a:pPr>
            <a:r>
              <a:rPr lang="en-US" sz="4000" dirty="0" err="1" smtClean="0">
                <a:solidFill>
                  <a:srgbClr val="92D050"/>
                </a:solidFill>
              </a:rPr>
              <a:t>CO-Op</a:t>
            </a:r>
            <a:r>
              <a:rPr lang="en-US" sz="4000" dirty="0" smtClean="0">
                <a:solidFill>
                  <a:srgbClr val="92D050"/>
                </a:solidFill>
              </a:rPr>
              <a:t> </a:t>
            </a:r>
            <a:r>
              <a:rPr lang="en-US" sz="4000" dirty="0">
                <a:solidFill>
                  <a:srgbClr val="92D050"/>
                </a:solidFill>
              </a:rPr>
              <a:t>credits </a:t>
            </a:r>
            <a:r>
              <a:rPr lang="en-US" sz="4000" dirty="0"/>
              <a:t>will </a:t>
            </a:r>
            <a:r>
              <a:rPr lang="en-US" sz="4000" dirty="0">
                <a:solidFill>
                  <a:schemeClr val="accent4"/>
                </a:solidFill>
              </a:rPr>
              <a:t>not</a:t>
            </a:r>
            <a:r>
              <a:rPr lang="en-US" sz="4000" dirty="0"/>
              <a:t> count for University admission.</a:t>
            </a:r>
          </a:p>
          <a:p>
            <a:pPr>
              <a:lnSpc>
                <a:spcPct val="80000"/>
              </a:lnSpc>
            </a:pPr>
            <a:endParaRPr lang="en-US" sz="2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268968-0F14-40CC-AE61-D50C9B2FBCF3}" type="datetime1">
              <a:rPr lang="en-US"/>
              <a:pPr>
                <a:defRPr/>
              </a:pPr>
              <a:t>10/26/2020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0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your credit summary!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663440"/>
          </a:xfrm>
        </p:spPr>
        <p:txBody>
          <a:bodyPr/>
          <a:lstStyle/>
          <a:p>
            <a:r>
              <a:rPr lang="en-US" dirty="0" smtClean="0"/>
              <a:t>New this year!</a:t>
            </a:r>
          </a:p>
          <a:p>
            <a:r>
              <a:rPr lang="en-US" dirty="0" smtClean="0"/>
              <a:t>Your Credit Counselling Summary may be </a:t>
            </a:r>
            <a:r>
              <a:rPr lang="en-US" b="1" dirty="0" smtClean="0">
                <a:solidFill>
                  <a:srgbClr val="FFFF00"/>
                </a:solidFill>
              </a:rPr>
              <a:t>emailed out </a:t>
            </a:r>
            <a:r>
              <a:rPr lang="en-US" dirty="0" smtClean="0"/>
              <a:t>to you for review if the YRDSB can do it in time.</a:t>
            </a:r>
          </a:p>
          <a:p>
            <a:r>
              <a:rPr lang="en-US" dirty="0" smtClean="0"/>
              <a:t>Check carefully for </a:t>
            </a:r>
            <a:r>
              <a:rPr lang="en-US" b="1" u="sng" dirty="0" smtClean="0"/>
              <a:t>requirements to graduate and program requirements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Other requirements you need to check are: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Community Hours completed?</a:t>
            </a:r>
          </a:p>
          <a:p>
            <a:pPr lvl="1"/>
            <a:r>
              <a:rPr lang="en-US" dirty="0" smtClean="0"/>
              <a:t>Literacy test completed</a:t>
            </a:r>
          </a:p>
          <a:p>
            <a:pPr lvl="1"/>
            <a:r>
              <a:rPr lang="en-US" dirty="0" smtClean="0"/>
              <a:t>6 U/M courses if applying to University</a:t>
            </a:r>
          </a:p>
          <a:p>
            <a:pPr lvl="1"/>
            <a:r>
              <a:rPr lang="en-US" dirty="0" smtClean="0"/>
              <a:t>30 credits (18 compulsory and 12 elective)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87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844294"/>
          </a:xfrm>
        </p:spPr>
        <p:txBody>
          <a:bodyPr/>
          <a:lstStyle/>
          <a:p>
            <a:r>
              <a:rPr lang="en-US" dirty="0" smtClean="0"/>
              <a:t>Final Check of CCS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0" y="1608667"/>
            <a:ext cx="5510623" cy="5249333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 rot="12116264">
            <a:off x="4284133" y="966385"/>
            <a:ext cx="1888066" cy="65193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 rot="2445339">
            <a:off x="7429065" y="2237791"/>
            <a:ext cx="1575348" cy="65455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1688592" y="535093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 rot="19685125">
            <a:off x="7952397" y="5940443"/>
            <a:ext cx="1132428" cy="59319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027062" y="3053081"/>
            <a:ext cx="2716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Literacy test completed?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62533" y="6062133"/>
            <a:ext cx="2138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30 credits total?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1342" y="905933"/>
            <a:ext cx="4799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Community Involvement hours?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342" y="5024225"/>
            <a:ext cx="152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6 U/M Courses for University?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25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791" y="437221"/>
            <a:ext cx="7154334" cy="32403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18" t="13275" r="-118" b="-3433"/>
          <a:stretch/>
        </p:blipFill>
        <p:spPr>
          <a:xfrm>
            <a:off x="185783" y="3445932"/>
            <a:ext cx="7150342" cy="3335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04666" y="2717800"/>
            <a:ext cx="38015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Check your Pathway Planner/My Blueprint to make sure you have all of your requirements:</a:t>
            </a: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</a:rPr>
              <a:t>Hours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</a:rPr>
              <a:t>Literacy test/course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</a:rPr>
              <a:t>6 – U/M course if applying to University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</a:rPr>
              <a:t>30 credits total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61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200" dirty="0"/>
              <a:t>Courses from </a:t>
            </a:r>
            <a:r>
              <a:rPr lang="en-US" sz="3200" dirty="0">
                <a:solidFill>
                  <a:schemeClr val="accent2"/>
                </a:solidFill>
              </a:rPr>
              <a:t>Private school, other boards, ILC etc</a:t>
            </a:r>
            <a:r>
              <a:rPr lang="en-US" sz="3200" dirty="0"/>
              <a:t>. </a:t>
            </a:r>
            <a:r>
              <a:rPr lang="en-US" sz="3200" dirty="0">
                <a:solidFill>
                  <a:srgbClr val="FF0000"/>
                </a:solidFill>
              </a:rPr>
              <a:t>won’t</a:t>
            </a:r>
            <a:r>
              <a:rPr lang="en-US" sz="3200" dirty="0"/>
              <a:t> automatically come to us. LET US KNOW PLEASE!!!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Grade 11 marks are used to provide information about you but marks cannot be used in your</a:t>
            </a:r>
            <a:r>
              <a:rPr lang="en-US" sz="3200" dirty="0">
                <a:solidFill>
                  <a:schemeClr val="accent1"/>
                </a:solidFill>
              </a:rPr>
              <a:t> final </a:t>
            </a:r>
            <a:r>
              <a:rPr lang="en-US" sz="3200" dirty="0"/>
              <a:t>admission average.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You could get an earlier offer if your grade 11 marks </a:t>
            </a:r>
            <a:r>
              <a:rPr lang="en-US" sz="3200" dirty="0" smtClean="0"/>
              <a:t>and/or </a:t>
            </a:r>
            <a:r>
              <a:rPr lang="en-US" sz="3200" dirty="0"/>
              <a:t>semester 1 grade </a:t>
            </a:r>
            <a:r>
              <a:rPr lang="en-US" sz="3200" dirty="0" smtClean="0"/>
              <a:t>12 mid terms and final </a:t>
            </a:r>
            <a:r>
              <a:rPr lang="en-US" sz="3200" dirty="0"/>
              <a:t>marks are good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08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b="1" u="sng" dirty="0" smtClean="0">
                <a:solidFill>
                  <a:srgbClr val="FFFF00"/>
                </a:solidFill>
              </a:rPr>
              <a:t>Timelines</a:t>
            </a:r>
            <a:r>
              <a:rPr lang="en-US" dirty="0" smtClean="0">
                <a:solidFill>
                  <a:schemeClr val="tx2"/>
                </a:solidFill>
              </a:rPr>
              <a:t>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October </a:t>
            </a:r>
            <a:r>
              <a:rPr lang="en-US" sz="2400" dirty="0" smtClean="0">
                <a:solidFill>
                  <a:schemeClr val="tx1"/>
                </a:solidFill>
              </a:rPr>
              <a:t>is when student </a:t>
            </a:r>
            <a:r>
              <a:rPr lang="en-US" sz="2400" b="1" u="sng" dirty="0" smtClean="0">
                <a:solidFill>
                  <a:schemeClr val="tx1"/>
                </a:solidFill>
              </a:rPr>
              <a:t>University PIN Numbers</a:t>
            </a:r>
            <a:r>
              <a:rPr lang="en-US" sz="2400" dirty="0" smtClean="0">
                <a:solidFill>
                  <a:schemeClr val="tx1"/>
                </a:solidFill>
              </a:rPr>
              <a:t> and </a:t>
            </a:r>
            <a:r>
              <a:rPr lang="en-US" sz="2400" b="1" u="sng" dirty="0" smtClean="0">
                <a:solidFill>
                  <a:schemeClr val="tx1"/>
                </a:solidFill>
              </a:rPr>
              <a:t>Passwords</a:t>
            </a:r>
            <a:r>
              <a:rPr lang="en-US" sz="2400" dirty="0" smtClean="0">
                <a:solidFill>
                  <a:schemeClr val="tx1"/>
                </a:solidFill>
              </a:rPr>
              <a:t>  will be distributed to students. </a:t>
            </a:r>
            <a:r>
              <a:rPr lang="en-US" sz="2400" b="1" dirty="0" smtClean="0">
                <a:solidFill>
                  <a:srgbClr val="FFFF00"/>
                </a:solidFill>
              </a:rPr>
              <a:t>NEW THIS YEAR- </a:t>
            </a:r>
            <a:r>
              <a:rPr lang="en-US" sz="2400" dirty="0" smtClean="0">
                <a:solidFill>
                  <a:schemeClr val="tx1"/>
                </a:solidFill>
              </a:rPr>
              <a:t>they will be sent out to ALL YRDSB students from the same day- </a:t>
            </a:r>
            <a:r>
              <a:rPr lang="en-US" sz="2400" b="1" dirty="0" smtClean="0">
                <a:solidFill>
                  <a:srgbClr val="FFFF00"/>
                </a:solidFill>
              </a:rPr>
              <a:t>OCTOBER 29, 2020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This allows you to apply online from that point until the deadline </a:t>
            </a:r>
            <a:r>
              <a:rPr lang="en-US" sz="2400" dirty="0" smtClean="0">
                <a:solidFill>
                  <a:srgbClr val="FF0000"/>
                </a:solidFill>
              </a:rPr>
              <a:t>January 15</a:t>
            </a:r>
            <a:r>
              <a:rPr lang="en-US" sz="2400" dirty="0" smtClean="0">
                <a:solidFill>
                  <a:schemeClr val="tx1"/>
                </a:solidFill>
              </a:rPr>
              <a:t>.( We recommend that all students SHOULD  apply by </a:t>
            </a:r>
            <a:r>
              <a:rPr lang="en-US" sz="2400" b="1" dirty="0" smtClean="0">
                <a:solidFill>
                  <a:srgbClr val="FFFF00"/>
                </a:solidFill>
              </a:rPr>
              <a:t>December</a:t>
            </a:r>
            <a:r>
              <a:rPr lang="en-US" sz="2400" dirty="0" smtClean="0">
                <a:solidFill>
                  <a:schemeClr val="tx1"/>
                </a:solidFill>
              </a:rPr>
              <a:t> to avoid backlog of applications)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accent1"/>
                </a:solidFill>
              </a:rPr>
              <a:t>May </a:t>
            </a:r>
            <a:r>
              <a:rPr lang="en-US" sz="2400" dirty="0" smtClean="0">
                <a:solidFill>
                  <a:schemeClr val="accent1"/>
                </a:solidFill>
              </a:rPr>
              <a:t>27, </a:t>
            </a:r>
            <a:r>
              <a:rPr lang="en-US" sz="2400" dirty="0" smtClean="0"/>
              <a:t> Universities must respond. 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June 1</a:t>
            </a:r>
            <a:r>
              <a:rPr lang="en-US" sz="2400" dirty="0" smtClean="0">
                <a:solidFill>
                  <a:schemeClr val="tx1"/>
                </a:solidFill>
              </a:rPr>
              <a:t>, You must respond!!!!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475042-C9BC-4765-9A25-E57225354707}" type="datetime1">
              <a:rPr lang="en-US"/>
              <a:pPr>
                <a:defRPr/>
              </a:pPr>
              <a:t>10/26/2020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76993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495550" y="-242888"/>
            <a:ext cx="7772400" cy="2121792"/>
          </a:xfrm>
          <a:noFill/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Details: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052186" y="2367419"/>
            <a:ext cx="9387214" cy="4354056"/>
          </a:xfrm>
          <a:noFill/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cost is $150 to apply to 3 universities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You may apply to more than 3 universities at a cost of $</a:t>
            </a:r>
            <a:r>
              <a:rPr lang="en-US" dirty="0" smtClean="0"/>
              <a:t>50</a:t>
            </a:r>
            <a:r>
              <a:rPr lang="en-US" dirty="0" smtClean="0">
                <a:solidFill>
                  <a:schemeClr val="tx1"/>
                </a:solidFill>
              </a:rPr>
              <a:t>.00 each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Students will be able to </a:t>
            </a:r>
            <a:r>
              <a:rPr lang="en-US" b="1" u="sng" dirty="0" smtClean="0">
                <a:solidFill>
                  <a:schemeClr val="tx1"/>
                </a:solidFill>
              </a:rPr>
              <a:t>verify and change </a:t>
            </a:r>
            <a:r>
              <a:rPr lang="en-US" dirty="0" smtClean="0">
                <a:solidFill>
                  <a:schemeClr val="tx1"/>
                </a:solidFill>
              </a:rPr>
              <a:t>information on their application independently, as well as check their status on line.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CFFC97-236F-4A2C-BCD1-69520ED29D30}" type="datetime1">
              <a:rPr lang="en-US"/>
              <a:pPr>
                <a:defRPr/>
              </a:pPr>
              <a:t>10/26/2020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755" y="2816586"/>
            <a:ext cx="835342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65670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FF00"/>
                </a:solidFill>
              </a:rPr>
              <a:t>Research!!!!!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Use </a:t>
            </a:r>
            <a:r>
              <a:rPr lang="en-CA" sz="4400" dirty="0" smtClean="0">
                <a:hlinkClick r:id="rId2"/>
              </a:rPr>
              <a:t>www.ontariouniversitiesinfo.ca</a:t>
            </a:r>
            <a:r>
              <a:rPr lang="en-CA" sz="4400" dirty="0" smtClean="0"/>
              <a:t> to research programs, prerequisites, and marks to get into your chosen programs.</a:t>
            </a:r>
          </a:p>
          <a:p>
            <a:pPr>
              <a:buNone/>
            </a:pPr>
            <a:endParaRPr lang="en-CA" u="sng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EE11A4-C00D-49DF-BF94-30A03CBB8593}" type="datetime1">
              <a:rPr lang="en-US"/>
              <a:pPr>
                <a:defRPr/>
              </a:pPr>
              <a:t>10/26/2020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2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Ontario University research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6467" y="1862667"/>
            <a:ext cx="7836669" cy="473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66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this year!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134" y="1818159"/>
            <a:ext cx="7797800" cy="50398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04199" y="3876414"/>
            <a:ext cx="3581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Pick specific schools and they will start emailing you information!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28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Ryerson’s sport media Program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09725"/>
            <a:ext cx="88392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345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–op Experiences!</a:t>
            </a:r>
            <a:endParaRPr lang="en-US" dirty="0"/>
          </a:p>
        </p:txBody>
      </p:sp>
      <p:pic>
        <p:nvPicPr>
          <p:cNvPr id="204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65300"/>
            <a:ext cx="8343900" cy="509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 rot="10169840">
            <a:off x="6649622" y="3749635"/>
            <a:ext cx="1582159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9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Once I have decided on a program do I have to do anything else?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549140"/>
          </a:xfrm>
        </p:spPr>
        <p:txBody>
          <a:bodyPr/>
          <a:lstStyle/>
          <a:p>
            <a:r>
              <a:rPr lang="en-US" dirty="0" smtClean="0"/>
              <a:t>Some programs – </a:t>
            </a:r>
            <a:r>
              <a:rPr lang="en-US" dirty="0" smtClean="0">
                <a:solidFill>
                  <a:srgbClr val="00B0F0"/>
                </a:solidFill>
              </a:rPr>
              <a:t>no</a:t>
            </a:r>
            <a:r>
              <a:rPr lang="en-US" dirty="0" smtClean="0"/>
              <a:t>…….they are mark based and we transmit marks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Other programs – </a:t>
            </a:r>
            <a:r>
              <a:rPr lang="en-US" dirty="0" smtClean="0">
                <a:solidFill>
                  <a:srgbClr val="00B0F0"/>
                </a:solidFill>
              </a:rPr>
              <a:t>Yes!!! </a:t>
            </a:r>
            <a:r>
              <a:rPr lang="en-US" dirty="0" smtClean="0"/>
              <a:t>….supplemental or profile forms are necessary and VERY important.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They should be emailing you additional things you have to do so </a:t>
            </a:r>
            <a:r>
              <a:rPr lang="en-US" dirty="0" smtClean="0">
                <a:solidFill>
                  <a:srgbClr val="FF0000"/>
                </a:solidFill>
              </a:rPr>
              <a:t>KEEP CHECKING YOUR EMAIL!!!</a:t>
            </a:r>
          </a:p>
          <a:p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267200" y="5730622"/>
            <a:ext cx="279400" cy="1494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2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Opportunities: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4 year DEGREE PROGRAMS are available at Ontario Colleges</a:t>
            </a:r>
            <a:r>
              <a:rPr lang="en-US" sz="2400" dirty="0" smtClean="0"/>
              <a:t>! </a:t>
            </a:r>
            <a:r>
              <a:rPr lang="en-US" sz="2400" dirty="0" err="1" smtClean="0"/>
              <a:t>Eg</a:t>
            </a:r>
            <a:r>
              <a:rPr lang="en-US" sz="2400" dirty="0" smtClean="0"/>
              <a:t>. Bachelor of Applied Business in Financial Services Management at Seneca</a:t>
            </a:r>
          </a:p>
          <a:p>
            <a:r>
              <a:rPr lang="en-US" sz="2400" dirty="0" smtClean="0"/>
              <a:t>Many Universities and Colleges offer “</a:t>
            </a:r>
            <a:r>
              <a:rPr lang="en-US" sz="2400" dirty="0" smtClean="0">
                <a:solidFill>
                  <a:srgbClr val="92D050"/>
                </a:solidFill>
              </a:rPr>
              <a:t>Joint/Collaborative</a:t>
            </a:r>
            <a:r>
              <a:rPr lang="en-US" sz="2400" dirty="0" smtClean="0"/>
              <a:t>” Programs </a:t>
            </a:r>
            <a:r>
              <a:rPr lang="en-US" sz="2400" dirty="0" err="1" smtClean="0"/>
              <a:t>Eg</a:t>
            </a:r>
            <a:r>
              <a:rPr lang="en-US" sz="2400" dirty="0" smtClean="0"/>
              <a:t>. University of Toronto and Centennial- </a:t>
            </a:r>
            <a:r>
              <a:rPr lang="en-US" sz="2400" dirty="0" err="1" smtClean="0"/>
              <a:t>Paramedicine</a:t>
            </a:r>
            <a:r>
              <a:rPr lang="en-US" sz="2400" dirty="0" smtClean="0"/>
              <a:t> and Journalism programs.</a:t>
            </a:r>
          </a:p>
          <a:p>
            <a:r>
              <a:rPr lang="en-US" sz="2400" dirty="0" smtClean="0"/>
              <a:t> Guelph and Humber -</a:t>
            </a:r>
            <a:r>
              <a:rPr lang="en-US" sz="2400" dirty="0" err="1" smtClean="0"/>
              <a:t>Honours</a:t>
            </a:r>
            <a:r>
              <a:rPr lang="en-US" sz="2400" dirty="0" smtClean="0"/>
              <a:t> Bachelor of Applied Science in Justice Studies (</a:t>
            </a:r>
            <a:r>
              <a:rPr lang="en-US" sz="2400" dirty="0" err="1" smtClean="0"/>
              <a:t>BASc</a:t>
            </a:r>
            <a:r>
              <a:rPr lang="en-US" sz="2400" dirty="0" smtClean="0"/>
              <a:t>) and Diploma in Police Foundations or Community &amp; Justice Services </a:t>
            </a:r>
          </a:p>
          <a:p>
            <a:pPr>
              <a:buNone/>
            </a:pPr>
            <a:r>
              <a:rPr lang="en-US" sz="2400" dirty="0" smtClean="0"/>
              <a:t>.York and Seneca -Broadcasting (BA in Communication Arts/ Diploma in Radio or Television Broadcasting)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701E53-E2E8-4A48-9717-E6ECEEE9BEDC}" type="datetime1">
              <a:rPr lang="en-US"/>
              <a:pPr>
                <a:defRPr/>
              </a:pPr>
              <a:t>10/26/2020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4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145" y="381000"/>
            <a:ext cx="10534389" cy="607520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7" name="Right Arrow 6"/>
          <p:cNvSpPr/>
          <p:nvPr/>
        </p:nvSpPr>
        <p:spPr>
          <a:xfrm rot="2040174">
            <a:off x="5179879" y="4533828"/>
            <a:ext cx="2473221" cy="12948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Schools outside of Ontario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Most apply directly to school on website </a:t>
            </a:r>
            <a:r>
              <a:rPr lang="en-US" sz="2800" dirty="0" err="1" smtClean="0"/>
              <a:t>ie</a:t>
            </a:r>
            <a:r>
              <a:rPr lang="en-US" sz="2800" dirty="0" smtClean="0"/>
              <a:t>. UBC </a:t>
            </a:r>
          </a:p>
          <a:p>
            <a:r>
              <a:rPr lang="en-US" sz="2800" dirty="0" smtClean="0"/>
              <a:t>May need a transcript from Guidance or will link to OUAC/OCAS</a:t>
            </a:r>
          </a:p>
          <a:p>
            <a:endParaRPr lang="en-US" sz="2800" dirty="0"/>
          </a:p>
          <a:p>
            <a:r>
              <a:rPr lang="en-US" sz="2800" dirty="0" smtClean="0"/>
              <a:t>US – May require the COMMON APPLICATION AND WRITING SAT’S. </a:t>
            </a:r>
          </a:p>
          <a:p>
            <a:r>
              <a:rPr lang="en-US" sz="2800" dirty="0" smtClean="0"/>
              <a:t>Book a guidance appointment.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9128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Once the research is finished and you have your PIN number….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Oct – December</a:t>
            </a:r>
            <a:r>
              <a:rPr lang="en-US" dirty="0" smtClean="0"/>
              <a:t>:     Go to </a:t>
            </a:r>
            <a:r>
              <a:rPr lang="en-US" dirty="0" smtClean="0">
                <a:hlinkClick r:id="rId2"/>
              </a:rPr>
              <a:t>www.ouac.on.ca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41" y="2929351"/>
            <a:ext cx="10484518" cy="3289334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 rot="19708446">
            <a:off x="3160611" y="3460879"/>
            <a:ext cx="3601981" cy="87599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3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6667" y="651933"/>
            <a:ext cx="9296400" cy="5566305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 rot="20532677">
            <a:off x="10057601" y="5148220"/>
            <a:ext cx="2068068" cy="10942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54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001" y="347134"/>
            <a:ext cx="9592732" cy="651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Start your research!!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Visit virtual campuses and information sessions</a:t>
            </a:r>
          </a:p>
          <a:p>
            <a:r>
              <a:rPr lang="en-US" sz="3200" dirty="0" smtClean="0"/>
              <a:t>Keep track of your DATES for applications and supplemental requirements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Check your EMAILS regularly</a:t>
            </a:r>
          </a:p>
          <a:p>
            <a:r>
              <a:rPr lang="en-US" sz="3200" dirty="0" smtClean="0"/>
              <a:t>Book </a:t>
            </a:r>
            <a:r>
              <a:rPr lang="en-US" sz="3200" b="1" u="sng" dirty="0" smtClean="0"/>
              <a:t>Guidance appointments </a:t>
            </a:r>
            <a:r>
              <a:rPr lang="en-US" sz="3200" dirty="0" smtClean="0"/>
              <a:t>if unsure or you have questions!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3366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Owner xmlns="e343e5f9-1011-411f-9556-26d251b3aaa3">Kim Spiller</Document_x0020_Owner>
    <Document_x0020_Author_x0028_s_x0029_ xmlns="e343e5f9-1011-411f-9556-26d251b3aaa3" xsi:nil="true"/>
    <Document_x0020_Description xmlns="e343e5f9-1011-411f-9556-26d251b3aaa3" xsi:nil="true"/>
    <WWW_x0020_Content xmlns="e343e5f9-1011-411f-9556-26d251b3aaa3">No</WWW_x0020_Content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E10937E84B37F1479127847D9159E2A3" ma:contentTypeVersion="2" ma:contentTypeDescription="" ma:contentTypeScope="" ma:versionID="ed37af96dfab4f74d6ce9ea5387eebb7">
  <xsd:schema xmlns:xsd="http://www.w3.org/2001/XMLSchema" xmlns:xs="http://www.w3.org/2001/XMLSchema" xmlns:p="http://schemas.microsoft.com/office/2006/metadata/properties" xmlns:ns2="e343e5f9-1011-411f-9556-26d251b3aaa3" targetNamespace="http://schemas.microsoft.com/office/2006/metadata/properties" ma:root="true" ma:fieldsID="3496d198935e4627b61fe2eefbb2b184" ns2:_="">
    <xsd:import namespace="e343e5f9-1011-411f-9556-26d251b3aaa3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43e5f9-1011-411f-9556-26d251b3aaa3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8EE012-C841-4D94-850D-B4768AE2683B}"/>
</file>

<file path=customXml/itemProps2.xml><?xml version="1.0" encoding="utf-8"?>
<ds:datastoreItem xmlns:ds="http://schemas.openxmlformats.org/officeDocument/2006/customXml" ds:itemID="{E6B91BA8-B363-48E2-99D0-882534A503F4}"/>
</file>

<file path=customXml/itemProps3.xml><?xml version="1.0" encoding="utf-8"?>
<ds:datastoreItem xmlns:ds="http://schemas.openxmlformats.org/officeDocument/2006/customXml" ds:itemID="{EB024AD3-3DEB-49A1-8EA1-FF873BF5F97D}"/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5698</TotalTime>
  <Words>1139</Words>
  <Application>Microsoft Office PowerPoint</Application>
  <PresentationFormat>Widescreen</PresentationFormat>
  <Paragraphs>178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Century Gothic</vt:lpstr>
      <vt:lpstr>Vapor Trail</vt:lpstr>
      <vt:lpstr>University/College/ scholarship Presentation</vt:lpstr>
      <vt:lpstr>Welcome Graduating class of 2021!</vt:lpstr>
      <vt:lpstr>The Final Year….. No Regrets!</vt:lpstr>
      <vt:lpstr> Some Thoughts:</vt:lpstr>
      <vt:lpstr>New grade 12 Guidance google classroom!</vt:lpstr>
      <vt:lpstr>How to connect with Guidance this year!</vt:lpstr>
      <vt:lpstr>This year…..</vt:lpstr>
      <vt:lpstr>How much will this cost and where do I get the money???</vt:lpstr>
      <vt:lpstr>Approximate Cost of University and college!</vt:lpstr>
      <vt:lpstr>PowerPoint Presentation</vt:lpstr>
      <vt:lpstr>OSAP</vt:lpstr>
      <vt:lpstr>Scholarships</vt:lpstr>
      <vt:lpstr>Do Your Scholarship Research NOW!</vt:lpstr>
      <vt:lpstr>Where to Look for Scholarships $$$</vt:lpstr>
      <vt:lpstr>University timelines and admission</vt:lpstr>
      <vt:lpstr>University info Review:</vt:lpstr>
      <vt:lpstr>Review your credit summary!</vt:lpstr>
      <vt:lpstr>Final Check of CCS</vt:lpstr>
      <vt:lpstr>PowerPoint Presentation</vt:lpstr>
      <vt:lpstr>PowerPoint Presentation</vt:lpstr>
      <vt:lpstr>Timelines:</vt:lpstr>
      <vt:lpstr>Details:</vt:lpstr>
      <vt:lpstr>Research!!!!!</vt:lpstr>
      <vt:lpstr>Ontario University research</vt:lpstr>
      <vt:lpstr>New this year!</vt:lpstr>
      <vt:lpstr>Ryerson’s sport media Program </vt:lpstr>
      <vt:lpstr>Co –op Experiences!</vt:lpstr>
      <vt:lpstr>Once I have decided on a program do I have to do anything else?</vt:lpstr>
      <vt:lpstr>Other Opportunities:</vt:lpstr>
      <vt:lpstr>PowerPoint Presentation</vt:lpstr>
      <vt:lpstr>Schools outside of Ontario</vt:lpstr>
      <vt:lpstr>Once the research is finished and you have your PIN number…. </vt:lpstr>
      <vt:lpstr>PowerPoint Presentation</vt:lpstr>
      <vt:lpstr>PowerPoint Presentation</vt:lpstr>
      <vt:lpstr>Final Thoughts…..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Secondary Presentation</dc:title>
  <dc:creator>Spiller, Kim</dc:creator>
  <cp:keywords>Guidance</cp:keywords>
  <cp:lastModifiedBy>Spiller, Kim</cp:lastModifiedBy>
  <cp:revision>103</cp:revision>
  <cp:lastPrinted>2019-09-24T14:08:23Z</cp:lastPrinted>
  <dcterms:created xsi:type="dcterms:W3CDTF">2018-09-20T15:30:50Z</dcterms:created>
  <dcterms:modified xsi:type="dcterms:W3CDTF">2020-10-26T15:02:00Z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0x010100EA4BA40101B6AA4DB2B44F01F8A02F5E00E10937E84B37F1479127847D9159E2A3</vt:lpwstr>
  </property>
</Properties>
</file>